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10058400" cx="7772400"/>
  <p:notesSz cx="6858000" cy="9144000"/>
  <p:embeddedFontLst>
    <p:embeddedFont>
      <p:font typeface="Halant"/>
      <p:regular r:id="rId11"/>
      <p:bold r:id="rId12"/>
    </p:embeddedFont>
    <p:embeddedFont>
      <p:font typeface="Halant Medium"/>
      <p:regular r:id="rId13"/>
      <p:bold r:id="rId14"/>
    </p:embeddedFont>
    <p:embeddedFont>
      <p:font typeface="Inter"/>
      <p:regular r:id="rId15"/>
      <p:bold r:id="rId16"/>
      <p:italic r:id="rId17"/>
      <p:boldItalic r:id="rId18"/>
    </p:embeddedFont>
    <p:embeddedFont>
      <p:font typeface="Plus Jakarta Sans Medium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bold.fntdata"/><Relationship Id="rId11" Type="http://schemas.openxmlformats.org/officeDocument/2006/relationships/font" Target="fonts/Halant-regular.fntdata"/><Relationship Id="rId22" Type="http://schemas.openxmlformats.org/officeDocument/2006/relationships/font" Target="fonts/PlusJakartaSansMedium-boldItalic.fntdata"/><Relationship Id="rId10" Type="http://schemas.openxmlformats.org/officeDocument/2006/relationships/slide" Target="slides/slide5.xml"/><Relationship Id="rId21" Type="http://schemas.openxmlformats.org/officeDocument/2006/relationships/font" Target="fonts/PlusJakartaSansMedium-italic.fntdata"/><Relationship Id="rId13" Type="http://schemas.openxmlformats.org/officeDocument/2006/relationships/font" Target="fonts/HalantMedium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regular.fntdata"/><Relationship Id="rId14" Type="http://schemas.openxmlformats.org/officeDocument/2006/relationships/font" Target="fonts/HalantMedium-bold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lusJakartaSansMedium-regular.fntdata"/><Relationship Id="rId6" Type="http://schemas.openxmlformats.org/officeDocument/2006/relationships/slide" Target="slides/slide1.xml"/><Relationship Id="rId18" Type="http://schemas.openxmlformats.org/officeDocument/2006/relationships/font" Target="fonts/Inter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62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7317dd2807_0_0:notes"/>
          <p:cNvSpPr/>
          <p:nvPr>
            <p:ph idx="2" type="sldImg"/>
          </p:nvPr>
        </p:nvSpPr>
        <p:spPr>
          <a:xfrm>
            <a:off x="2104481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7317dd280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728463e63c_0_86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728463e63c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317dd2807_0_7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317dd2807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7317dd2807_0_9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7317dd2807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63c5194564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63c519456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5542403" y="96623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969" y="9712396"/>
            <a:ext cx="257457" cy="257457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2974925" y="96623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38625" y="1489850"/>
            <a:ext cx="7112400" cy="80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Complete the guided notes while listening to the teacher presentation. 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(Slides 2-3) Match the term to the correct definition.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Historical Trauma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Disparity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Marginalized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Systemic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Internalized Racism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 4) Why do you think we should study hard history?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 7) Say-it-in-Six: Define Settler Colonialism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(Slides 8-9) List the impacts of settler colonialism.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8001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8001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8001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 10) How is the legacy of settler colonialism evident today?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0" y="0"/>
            <a:ext cx="7772400" cy="1035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Guided Notes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Echoes of Historical Trauma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110272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338625" y="11568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783550" y="2213800"/>
            <a:ext cx="4667400" cy="28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Built into laws, policies, institutions, or social norms; not just individual choices but part of how society operates.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Pushed to the side or left out of full participation in society—often denied resources, rights, or representation.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lasting emotional and physical harm caused by major traumatic events experienced by a group—like genocide, forced removal, or boarding schools.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clear and unfair difference between groups (in health, wealth, education, etc.), usually caused by inequality.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When people begin to believe negative messages or stereotypes about their own racial or cultural group.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/>
        </p:nvSpPr>
        <p:spPr>
          <a:xfrm>
            <a:off x="324375" y="6023525"/>
            <a:ext cx="7140900" cy="3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1. How does life expectancy in some Native communities compare to the national average?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2. What might be the causes of such a dramatic difference?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3. What kinds of solutions could help reduce this life expectancy gap?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 Medium"/>
                <a:ea typeface="Halant Medium"/>
                <a:cs typeface="Halant Medium"/>
                <a:sym typeface="Halant Medium"/>
              </a:rPr>
              <a:t>Station 1</a:t>
            </a:r>
            <a:endParaRPr sz="1700">
              <a:solidFill>
                <a:schemeClr val="dk1"/>
              </a:solidFill>
              <a:latin typeface="Halant Medium"/>
              <a:ea typeface="Halant Medium"/>
              <a:cs typeface="Halant Medium"/>
              <a:sym typeface="Halant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Key Health Disparities </a:t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5542353" y="94719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131" y="9348146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4"/>
          <p:cNvSpPr txBox="1"/>
          <p:nvPr/>
        </p:nvSpPr>
        <p:spPr>
          <a:xfrm>
            <a:off x="2974875" y="94719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110272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289200" y="1026200"/>
            <a:ext cx="7194000" cy="3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List three health conditions that impact AI/AN communities at rates higher than the national average.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2. Why might these communities have higher rates of illness, depression, or substance abuse?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3. How might the loss of land, language, or cultural connection contribute to poor health outcomes?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0" y="502920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 Medium"/>
                <a:ea typeface="Halant Medium"/>
                <a:cs typeface="Halant Medium"/>
                <a:sym typeface="Halant Medium"/>
              </a:rPr>
              <a:t>Station 2</a:t>
            </a:r>
            <a:endParaRPr sz="1700">
              <a:solidFill>
                <a:schemeClr val="dk1"/>
              </a:solidFill>
              <a:latin typeface="Halant Medium"/>
              <a:ea typeface="Halant Medium"/>
              <a:cs typeface="Halant Medium"/>
              <a:sym typeface="Halant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Life Expectancy</a:t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4" name="Google Shape;7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5139472"/>
            <a:ext cx="1056536" cy="4381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/>
        </p:nvSpPr>
        <p:spPr>
          <a:xfrm>
            <a:off x="324375" y="6043850"/>
            <a:ext cx="7140900" cy="3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1. What are the current incarceration rates among many American Indian and Alaska Native (AI/AN) communities, and how do they compare to national averages?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2.What factors might contribute to the disproportionately high levels of incarceration?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3. What types of community-based responses might help disrupt these cycles of incarceration?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 Medium"/>
                <a:ea typeface="Halant Medium"/>
                <a:cs typeface="Halant Medium"/>
                <a:sym typeface="Halant Medium"/>
              </a:rPr>
              <a:t>Station 3</a:t>
            </a:r>
            <a:endParaRPr sz="1700">
              <a:solidFill>
                <a:schemeClr val="dk1"/>
              </a:solidFill>
              <a:latin typeface="Halant Medium"/>
              <a:ea typeface="Halant Medium"/>
              <a:cs typeface="Halant Medium"/>
              <a:sym typeface="Halant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Poverty</a:t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5542353" y="94719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131" y="9348146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2974875" y="94719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4" name="Google Shape;8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110272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5"/>
          <p:cNvSpPr txBox="1"/>
          <p:nvPr/>
        </p:nvSpPr>
        <p:spPr>
          <a:xfrm>
            <a:off x="0" y="502920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 Medium"/>
                <a:ea typeface="Halant Medium"/>
                <a:cs typeface="Halant Medium"/>
                <a:sym typeface="Halant Medium"/>
              </a:rPr>
              <a:t>Station 4</a:t>
            </a:r>
            <a:endParaRPr sz="1700">
              <a:solidFill>
                <a:schemeClr val="dk1"/>
              </a:solidFill>
              <a:latin typeface="Halant Medium"/>
              <a:ea typeface="Halant Medium"/>
              <a:cs typeface="Halant Medium"/>
              <a:sym typeface="Halant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Incarceration</a:t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86" name="Google Shape;8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5139472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5"/>
          <p:cNvSpPr txBox="1"/>
          <p:nvPr/>
        </p:nvSpPr>
        <p:spPr>
          <a:xfrm>
            <a:off x="315750" y="994313"/>
            <a:ext cx="7140900" cy="3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1. What are the current poverty rates among many American Indian and Alaska Native (AI/AN) communities (on reservations), and how do they compare to national averages?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2. How might poverty contribute to other issues like health, education, or incarceration?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3. What types of community-based responses might help disrupt these cycles?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 Medium"/>
                <a:ea typeface="Halant Medium"/>
                <a:cs typeface="Halant Medium"/>
                <a:sym typeface="Halant Medium"/>
              </a:rPr>
              <a:t>Station 5</a:t>
            </a:r>
            <a:endParaRPr sz="1700">
              <a:solidFill>
                <a:schemeClr val="dk1"/>
              </a:solidFill>
              <a:latin typeface="Halant Medium"/>
              <a:ea typeface="Halant Medium"/>
              <a:cs typeface="Halant Medium"/>
              <a:sym typeface="Halant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Education</a:t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5542353" y="94719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4" name="Google Shape;9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131" y="9348146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6"/>
          <p:cNvSpPr txBox="1"/>
          <p:nvPr/>
        </p:nvSpPr>
        <p:spPr>
          <a:xfrm>
            <a:off x="2974875" y="94719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6" name="Google Shape;9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110272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 txBox="1"/>
          <p:nvPr/>
        </p:nvSpPr>
        <p:spPr>
          <a:xfrm>
            <a:off x="0" y="502920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 Medium"/>
                <a:ea typeface="Halant Medium"/>
                <a:cs typeface="Halant Medium"/>
                <a:sym typeface="Halant Medium"/>
              </a:rPr>
              <a:t>Station 6</a:t>
            </a:r>
            <a:endParaRPr sz="1700">
              <a:solidFill>
                <a:schemeClr val="dk1"/>
              </a:solidFill>
              <a:latin typeface="Halant Medium"/>
              <a:ea typeface="Halant Medium"/>
              <a:cs typeface="Halant Medium"/>
              <a:sym typeface="Halant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Internalized Racism</a:t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98" name="Google Shape;9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5139472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/>
        </p:nvSpPr>
        <p:spPr>
          <a:xfrm>
            <a:off x="324375" y="1040075"/>
            <a:ext cx="7140900" cy="38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1. What are the graduation rates for American Indian and Alaska Native students compared to the national average?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2.Why might high school graduation rates be significantly lower on reservations compared to overall AI/AN graduation rates (which includes AI/AN off reservations)?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3. How might AI/AN communities work to break the cycles of low graduation and college completion rates?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0" name="Google Shape;100;p16"/>
          <p:cNvSpPr txBox="1"/>
          <p:nvPr/>
        </p:nvSpPr>
        <p:spPr>
          <a:xfrm>
            <a:off x="315750" y="6038800"/>
            <a:ext cx="7140900" cy="43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1. What is internalized racism, and how does it affect individuals from marginalized groups?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2.Why might AI/AN youth living on reservations—despite being in more culturally familiar environments—report higher rates of suicidal thoughts than those living in urban areas?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3. How might these findings reflect Maslow's Hierarchy of Needs? What may be a more detrimental factor to a communities health than internalized racism?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 txBox="1"/>
          <p:nvPr/>
        </p:nvSpPr>
        <p:spPr>
          <a:xfrm>
            <a:off x="731000" y="2035950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does historical trauma, such as colonization, land theft, or forced removal cause harm to communities—and what are the long-term effects?</a:t>
            </a:r>
            <a:endParaRPr i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Unit 2: Origin Stories and Ways of Knowing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5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08" name="Google Shape;10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0" name="Google Shape;110;p1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455300" y="3180800"/>
            <a:ext cx="6861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Below is a list of long-term effects of settler colonialism on Indigenous communities. On the right, rank the list in order from “most significant” to “least significant” based on your own understanding. Then, provide a rationale for your #1 choice.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12" name="Google Shape;112;p17"/>
          <p:cNvSpPr/>
          <p:nvPr/>
        </p:nvSpPr>
        <p:spPr>
          <a:xfrm>
            <a:off x="731000" y="3938500"/>
            <a:ext cx="3732000" cy="2145000"/>
          </a:xfrm>
          <a:prstGeom prst="rect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"/>
              <a:buAutoNum type="arabicPeriod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Health Disparities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"/>
              <a:buAutoNum type="arabicPeriod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Life Expectancy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"/>
              <a:buAutoNum type="arabicPeriod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Poverty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"/>
              <a:buAutoNum type="arabicPeriod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Incarceration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"/>
              <a:buAutoNum type="arabicPeriod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Education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"/>
              <a:buAutoNum type="arabicPeriod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Internalized Racism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17"/>
          <p:cNvSpPr/>
          <p:nvPr/>
        </p:nvSpPr>
        <p:spPr>
          <a:xfrm>
            <a:off x="4622150" y="3938500"/>
            <a:ext cx="2820300" cy="44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AutoNum type="arabicPeriod"/>
            </a:pPr>
            <a:r>
              <a:t/>
            </a:r>
            <a:endParaRPr b="1" sz="1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AutoNum type="arabicPeriod"/>
            </a:pPr>
            <a:r>
              <a:t/>
            </a:r>
            <a:endParaRPr b="1" sz="1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AutoNum type="arabicPeriod"/>
            </a:pPr>
            <a:r>
              <a:t/>
            </a:r>
            <a:endParaRPr b="1" sz="1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AutoNum type="arabicPeriod"/>
            </a:pPr>
            <a:r>
              <a:t/>
            </a:r>
            <a:endParaRPr b="1" sz="1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AutoNum type="arabicPeriod"/>
            </a:pPr>
            <a:r>
              <a:t/>
            </a:r>
            <a:endParaRPr b="1" sz="1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500"/>
              <a:buFont typeface="Inter"/>
              <a:buAutoNum type="arabicPeriod"/>
            </a:pPr>
            <a:r>
              <a:t/>
            </a:r>
            <a:endParaRPr b="1" sz="1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4" name="Google Shape;114;p17"/>
          <p:cNvSpPr/>
          <p:nvPr/>
        </p:nvSpPr>
        <p:spPr>
          <a:xfrm>
            <a:off x="731000" y="6304063"/>
            <a:ext cx="3732000" cy="296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Rationale: </a:t>
            </a:r>
            <a:endParaRPr b="1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5" name="Google Shape;115;p17"/>
          <p:cNvSpPr txBox="1"/>
          <p:nvPr/>
        </p:nvSpPr>
        <p:spPr>
          <a:xfrm>
            <a:off x="330050" y="1645788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